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media/image11.svg" ContentType="image/svg+xml"/>
  <Override PartName="/ppt/media/image18.svg" ContentType="image/svg+xml"/>
  <Override PartName="/ppt/media/image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</p:sldMasterIdLst>
  <p:notesMasterIdLst>
    <p:notesMasterId r:id="rId11"/>
  </p:notesMasterIdLst>
  <p:handoutMasterIdLst>
    <p:handoutMasterId r:id="rId26"/>
  </p:handoutMasterIdLst>
  <p:sldIdLst>
    <p:sldId id="309" r:id="rId4"/>
    <p:sldId id="310" r:id="rId5"/>
    <p:sldId id="274" r:id="rId6"/>
    <p:sldId id="311" r:id="rId7"/>
    <p:sldId id="313" r:id="rId8"/>
    <p:sldId id="331" r:id="rId9"/>
    <p:sldId id="332" r:id="rId10"/>
    <p:sldId id="333" r:id="rId12"/>
    <p:sldId id="346" r:id="rId13"/>
    <p:sldId id="349" r:id="rId14"/>
    <p:sldId id="312" r:id="rId15"/>
    <p:sldId id="345" r:id="rId16"/>
    <p:sldId id="357" r:id="rId17"/>
    <p:sldId id="359" r:id="rId18"/>
    <p:sldId id="360" r:id="rId19"/>
    <p:sldId id="348" r:id="rId20"/>
    <p:sldId id="362" r:id="rId21"/>
    <p:sldId id="364" r:id="rId22"/>
    <p:sldId id="365" r:id="rId23"/>
    <p:sldId id="322" r:id="rId24"/>
    <p:sldId id="328" r:id="rId25"/>
  </p:sldIdLst>
  <p:sldSz cx="12192000" cy="6858000"/>
  <p:notesSz cx="6858000" cy="9144000"/>
  <p:embeddedFontLst>
    <p:embeddedFont>
      <p:font typeface="华文中宋" panose="02010600040101010101" charset="-122"/>
      <p:regular r:id="rId30"/>
    </p:embeddedFont>
    <p:embeddedFont>
      <p:font typeface="方正黑体简体" panose="02000000000000000000" charset="-122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  <p:embeddedFont>
      <p:font typeface="等线" panose="02010600030101010101" charset="-122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1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9" userDrawn="1">
          <p15:clr>
            <a:srgbClr val="A4A3A4"/>
          </p15:clr>
        </p15:guide>
        <p15:guide id="6" orient="horz" pos="3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93F"/>
    <a:srgbClr val="8B7567"/>
    <a:srgbClr val="F5F3F1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64" y="58"/>
      </p:cViewPr>
      <p:guideLst>
        <p:guide orient="horz" pos="2160"/>
        <p:guide pos="3840"/>
        <p:guide pos="311"/>
        <p:guide pos="7355"/>
        <p:guide orient="horz" pos="349"/>
        <p:guide orient="horz" pos="39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gs" Target="tags/tag59.xml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22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5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image" Target="../media/image20.png"/><Relationship Id="rId4" Type="http://schemas.openxmlformats.org/officeDocument/2006/relationships/tags" Target="../tags/tag29.xml"/><Relationship Id="rId3" Type="http://schemas.openxmlformats.org/officeDocument/2006/relationships/image" Target="../media/image2.png"/><Relationship Id="rId2" Type="http://schemas.openxmlformats.org/officeDocument/2006/relationships/tags" Target="../tags/tag28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tags" Target="../tags/tag36.xml"/><Relationship Id="rId7" Type="http://schemas.openxmlformats.org/officeDocument/2006/relationships/image" Target="../media/image21.png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image" Target="../media/image2.png"/><Relationship Id="rId2" Type="http://schemas.openxmlformats.org/officeDocument/2006/relationships/tags" Target="../tags/tag32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image" Target="../media/image23.png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image" Target="../media/image2.png"/><Relationship Id="rId3" Type="http://schemas.openxmlformats.org/officeDocument/2006/relationships/tags" Target="../tags/tag38.xml"/><Relationship Id="rId2" Type="http://schemas.openxmlformats.org/officeDocument/2006/relationships/image" Target="../media/image15.jpeg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25.png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image" Target="../media/image24.png"/><Relationship Id="rId1" Type="http://schemas.openxmlformats.org/officeDocument/2006/relationships/tags" Target="../tags/tag3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image" Target="../media/image2.png"/><Relationship Id="rId3" Type="http://schemas.openxmlformats.org/officeDocument/2006/relationships/tags" Target="../tags/tag46.xml"/><Relationship Id="rId2" Type="http://schemas.openxmlformats.org/officeDocument/2006/relationships/image" Target="../media/image15.jpeg"/><Relationship Id="rId1" Type="http://schemas.openxmlformats.org/officeDocument/2006/relationships/tags" Target="../tags/tag4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image" Target="../media/image2.png"/><Relationship Id="rId3" Type="http://schemas.openxmlformats.org/officeDocument/2006/relationships/tags" Target="../tags/tag50.xml"/><Relationship Id="rId2" Type="http://schemas.openxmlformats.org/officeDocument/2006/relationships/image" Target="../media/image15.jpeg"/><Relationship Id="rId1" Type="http://schemas.openxmlformats.org/officeDocument/2006/relationships/tags" Target="../tags/tag4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5.jpeg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tags" Target="../tags/tag1.xml"/><Relationship Id="rId2" Type="http://schemas.microsoft.com/office/2007/relationships/hdphoto" Target="../media/image7.wdp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1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1.xml"/><Relationship Id="rId8" Type="http://schemas.openxmlformats.org/officeDocument/2006/relationships/image" Target="../media/image14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33705" y="2520950"/>
            <a:ext cx="66268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FP16 &amp; INT8 convolution</a:t>
            </a:r>
            <a:endParaRPr lang="en-US" sz="4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36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in openCV DNN</a:t>
            </a:r>
            <a:endParaRPr lang="en-US" altLang="zh-CN" sz="36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3388" y="3943370"/>
            <a:ext cx="387086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曹始文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12113024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宋天佑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12112519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张金龙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12112528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形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70180" y="350520"/>
            <a:ext cx="546925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Float16</a:t>
            </a:r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的优势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375285" y="1199515"/>
            <a:ext cx="11699875" cy="5600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性能提升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浮点运算在深度学习中占用大量计算资源，使用</a:t>
            </a:r>
            <a:r>
              <a:rPr lang="en-US" altLang="zh-CN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FP16</a:t>
            </a:r>
            <a:r>
              <a:rPr lang="zh-CN" altLang="en-US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减少可以减少内存带宽和计算需求</a:t>
            </a:r>
            <a:endParaRPr lang="zh-CN" altLang="en-US" sz="2200" dirty="0">
              <a:solidFill>
                <a:srgbClr val="8B7567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效率提高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FP16</a:t>
            </a:r>
            <a:r>
              <a:rPr lang="zh-CN" altLang="en-US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可以减少内存占用，允许应用更大的模型</a:t>
            </a:r>
            <a:endParaRPr lang="zh-CN" altLang="en-US" sz="2200" dirty="0">
              <a:solidFill>
                <a:srgbClr val="8B7567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嵌入式和移动设备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FP16</a:t>
            </a:r>
            <a:r>
              <a:rPr lang="zh-CN" altLang="en-US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可以使深度学习模型更适合部署在</a:t>
            </a:r>
            <a:r>
              <a:rPr lang="zh-CN" altLang="en-US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资源受限的嵌入式系统和移动设备上</a:t>
            </a:r>
            <a:endParaRPr lang="zh-CN" altLang="en-US" sz="22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低精度要求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图像分类和音频处理等应用中对高精度的依赖性低，使用</a:t>
            </a:r>
            <a:r>
              <a:rPr lang="en-US" altLang="zh-CN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FP16</a:t>
            </a:r>
            <a:r>
              <a:rPr lang="zh-CN" altLang="en-US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可以很好地提高性能</a:t>
            </a:r>
            <a:endParaRPr lang="zh-CN" altLang="en-US" sz="2200" dirty="0">
              <a:solidFill>
                <a:srgbClr val="8B7567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0445" y="2729688"/>
            <a:ext cx="6185510" cy="18288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837183" y="3229402"/>
            <a:ext cx="45912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目标</a:t>
            </a:r>
            <a:r>
              <a:rPr lang="en-US" altLang="zh-CN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&amp; </a:t>
            </a:r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计划</a:t>
            </a:r>
            <a:endParaRPr lang="zh-CN" altLang="en-US" sz="4800" dirty="0"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>
            <a:off x="0" y="2826740"/>
            <a:ext cx="9162489" cy="3817819"/>
          </a:xfrm>
          <a:custGeom>
            <a:avLst/>
            <a:gdLst>
              <a:gd name="connsiteX0" fmla="*/ 8519461 w 9162489"/>
              <a:gd name="connsiteY0" fmla="*/ 719 h 3817819"/>
              <a:gd name="connsiteX1" fmla="*/ 9162489 w 9162489"/>
              <a:gd name="connsiteY1" fmla="*/ 17986 h 3817819"/>
              <a:gd name="connsiteX2" fmla="*/ 4796332 w 9162489"/>
              <a:gd name="connsiteY2" fmla="*/ 265162 h 3817819"/>
              <a:gd name="connsiteX3" fmla="*/ 5579753 w 9162489"/>
              <a:gd name="connsiteY3" fmla="*/ 385248 h 3817819"/>
              <a:gd name="connsiteX4" fmla="*/ 8988394 w 9162489"/>
              <a:gd name="connsiteY4" fmla="*/ 592396 h 3817819"/>
              <a:gd name="connsiteX5" fmla="*/ 8500656 w 9162489"/>
              <a:gd name="connsiteY5" fmla="*/ 839572 h 3817819"/>
              <a:gd name="connsiteX6" fmla="*/ 3599784 w 9162489"/>
              <a:gd name="connsiteY6" fmla="*/ 1159801 h 3817819"/>
              <a:gd name="connsiteX7" fmla="*/ 7026387 w 9162489"/>
              <a:gd name="connsiteY7" fmla="*/ 1199830 h 3817819"/>
              <a:gd name="connsiteX8" fmla="*/ 6676819 w 9162489"/>
              <a:gd name="connsiteY8" fmla="*/ 1640144 h 3817819"/>
              <a:gd name="connsiteX9" fmla="*/ 0 w 9162489"/>
              <a:gd name="connsiteY9" fmla="*/ 3817819 h 3817819"/>
              <a:gd name="connsiteX10" fmla="*/ 0 w 9162489"/>
              <a:gd name="connsiteY10" fmla="*/ 2834850 h 3817819"/>
              <a:gd name="connsiteX11" fmla="*/ 6169736 w 9162489"/>
              <a:gd name="connsiteY11" fmla="*/ 1452010 h 3817819"/>
              <a:gd name="connsiteX12" fmla="*/ 3019472 w 9162489"/>
              <a:gd name="connsiteY12" fmla="*/ 1411981 h 3817819"/>
              <a:gd name="connsiteX13" fmla="*/ 3783550 w 9162489"/>
              <a:gd name="connsiteY13" fmla="*/ 904619 h 3817819"/>
              <a:gd name="connsiteX14" fmla="*/ 8665079 w 9162489"/>
              <a:gd name="connsiteY14" fmla="*/ 637428 h 3817819"/>
              <a:gd name="connsiteX15" fmla="*/ 5413950 w 9162489"/>
              <a:gd name="connsiteY15" fmla="*/ 504333 h 3817819"/>
              <a:gd name="connsiteX16" fmla="*/ 4906867 w 9162489"/>
              <a:gd name="connsiteY16" fmla="*/ 151080 h 3817819"/>
              <a:gd name="connsiteX17" fmla="*/ 8519461 w 9162489"/>
              <a:gd name="connsiteY17" fmla="*/ 719 h 381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62489" h="3817819">
                <a:moveTo>
                  <a:pt x="8519461" y="719"/>
                </a:moveTo>
                <a:cubicBezTo>
                  <a:pt x="8745390" y="2553"/>
                  <a:pt x="8962143" y="7979"/>
                  <a:pt x="9162489" y="17986"/>
                </a:cubicBezTo>
                <a:cubicBezTo>
                  <a:pt x="9162489" y="17986"/>
                  <a:pt x="6215333" y="45004"/>
                  <a:pt x="4796332" y="265162"/>
                </a:cubicBezTo>
                <a:cubicBezTo>
                  <a:pt x="4796332" y="265162"/>
                  <a:pt x="4575260" y="345219"/>
                  <a:pt x="5579753" y="385248"/>
                </a:cubicBezTo>
                <a:cubicBezTo>
                  <a:pt x="5579753" y="385248"/>
                  <a:pt x="8988394" y="345219"/>
                  <a:pt x="8988394" y="592396"/>
                </a:cubicBezTo>
                <a:cubicBezTo>
                  <a:pt x="8988394" y="592396"/>
                  <a:pt x="9199794" y="779529"/>
                  <a:pt x="8500656" y="839572"/>
                </a:cubicBezTo>
                <a:lnTo>
                  <a:pt x="3599784" y="1159801"/>
                </a:lnTo>
                <a:cubicBezTo>
                  <a:pt x="3599784" y="1159801"/>
                  <a:pt x="6850913" y="1066735"/>
                  <a:pt x="7026387" y="1199830"/>
                </a:cubicBezTo>
                <a:cubicBezTo>
                  <a:pt x="7026387" y="1199830"/>
                  <a:pt x="7505836" y="1372954"/>
                  <a:pt x="6676819" y="1640144"/>
                </a:cubicBezTo>
                <a:lnTo>
                  <a:pt x="0" y="3817819"/>
                </a:lnTo>
                <a:lnTo>
                  <a:pt x="0" y="2834850"/>
                </a:lnTo>
                <a:lnTo>
                  <a:pt x="6169736" y="1452010"/>
                </a:lnTo>
                <a:lnTo>
                  <a:pt x="3019472" y="1411981"/>
                </a:lnTo>
                <a:cubicBezTo>
                  <a:pt x="3019472" y="1411981"/>
                  <a:pt x="2042614" y="1051724"/>
                  <a:pt x="3783550" y="904619"/>
                </a:cubicBezTo>
                <a:cubicBezTo>
                  <a:pt x="3783550" y="904619"/>
                  <a:pt x="8435716" y="751509"/>
                  <a:pt x="8665079" y="637428"/>
                </a:cubicBezTo>
                <a:cubicBezTo>
                  <a:pt x="8665079" y="637428"/>
                  <a:pt x="8305837" y="497328"/>
                  <a:pt x="5413950" y="504333"/>
                </a:cubicBezTo>
                <a:cubicBezTo>
                  <a:pt x="5413950" y="504333"/>
                  <a:pt x="3442270" y="411266"/>
                  <a:pt x="4906867" y="151080"/>
                </a:cubicBezTo>
                <a:cubicBezTo>
                  <a:pt x="4906867" y="151080"/>
                  <a:pt x="6937959" y="-12114"/>
                  <a:pt x="8519461" y="719"/>
                </a:cubicBezTo>
                <a:close/>
              </a:path>
            </a:pathLst>
          </a:cu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5620" y="1489710"/>
            <a:ext cx="115639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了解FP16数据格式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70180" y="350520"/>
            <a:ext cx="546925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目标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620" y="2505710"/>
            <a:ext cx="111347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使用&lt;arm_neon.h&gt;中的FP16，比较FP16和FP32的区别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5620" y="3521710"/>
            <a:ext cx="108623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将FP16引入OpenCV DNN模块，使DNN支持FP16的卷积计算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5620" y="4537710"/>
            <a:ext cx="102317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使用部分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DNN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支持的模型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测试FP16的性能以及准确度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>
            <a:off x="0" y="2826740"/>
            <a:ext cx="9162489" cy="3817819"/>
          </a:xfrm>
          <a:custGeom>
            <a:avLst/>
            <a:gdLst>
              <a:gd name="connsiteX0" fmla="*/ 8519461 w 9162489"/>
              <a:gd name="connsiteY0" fmla="*/ 719 h 3817819"/>
              <a:gd name="connsiteX1" fmla="*/ 9162489 w 9162489"/>
              <a:gd name="connsiteY1" fmla="*/ 17986 h 3817819"/>
              <a:gd name="connsiteX2" fmla="*/ 4796332 w 9162489"/>
              <a:gd name="connsiteY2" fmla="*/ 265162 h 3817819"/>
              <a:gd name="connsiteX3" fmla="*/ 5579753 w 9162489"/>
              <a:gd name="connsiteY3" fmla="*/ 385248 h 3817819"/>
              <a:gd name="connsiteX4" fmla="*/ 8988394 w 9162489"/>
              <a:gd name="connsiteY4" fmla="*/ 592396 h 3817819"/>
              <a:gd name="connsiteX5" fmla="*/ 8500656 w 9162489"/>
              <a:gd name="connsiteY5" fmla="*/ 839572 h 3817819"/>
              <a:gd name="connsiteX6" fmla="*/ 3599784 w 9162489"/>
              <a:gd name="connsiteY6" fmla="*/ 1159801 h 3817819"/>
              <a:gd name="connsiteX7" fmla="*/ 7026387 w 9162489"/>
              <a:gd name="connsiteY7" fmla="*/ 1199830 h 3817819"/>
              <a:gd name="connsiteX8" fmla="*/ 6676819 w 9162489"/>
              <a:gd name="connsiteY8" fmla="*/ 1640144 h 3817819"/>
              <a:gd name="connsiteX9" fmla="*/ 0 w 9162489"/>
              <a:gd name="connsiteY9" fmla="*/ 3817819 h 3817819"/>
              <a:gd name="connsiteX10" fmla="*/ 0 w 9162489"/>
              <a:gd name="connsiteY10" fmla="*/ 2834850 h 3817819"/>
              <a:gd name="connsiteX11" fmla="*/ 6169736 w 9162489"/>
              <a:gd name="connsiteY11" fmla="*/ 1452010 h 3817819"/>
              <a:gd name="connsiteX12" fmla="*/ 3019472 w 9162489"/>
              <a:gd name="connsiteY12" fmla="*/ 1411981 h 3817819"/>
              <a:gd name="connsiteX13" fmla="*/ 3783550 w 9162489"/>
              <a:gd name="connsiteY13" fmla="*/ 904619 h 3817819"/>
              <a:gd name="connsiteX14" fmla="*/ 8665079 w 9162489"/>
              <a:gd name="connsiteY14" fmla="*/ 637428 h 3817819"/>
              <a:gd name="connsiteX15" fmla="*/ 5413950 w 9162489"/>
              <a:gd name="connsiteY15" fmla="*/ 504333 h 3817819"/>
              <a:gd name="connsiteX16" fmla="*/ 4906867 w 9162489"/>
              <a:gd name="connsiteY16" fmla="*/ 151080 h 3817819"/>
              <a:gd name="connsiteX17" fmla="*/ 8519461 w 9162489"/>
              <a:gd name="connsiteY17" fmla="*/ 719 h 381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62489" h="3817819">
                <a:moveTo>
                  <a:pt x="8519461" y="719"/>
                </a:moveTo>
                <a:cubicBezTo>
                  <a:pt x="8745390" y="2553"/>
                  <a:pt x="8962143" y="7979"/>
                  <a:pt x="9162489" y="17986"/>
                </a:cubicBezTo>
                <a:cubicBezTo>
                  <a:pt x="9162489" y="17986"/>
                  <a:pt x="6215333" y="45004"/>
                  <a:pt x="4796332" y="265162"/>
                </a:cubicBezTo>
                <a:cubicBezTo>
                  <a:pt x="4796332" y="265162"/>
                  <a:pt x="4575260" y="345219"/>
                  <a:pt x="5579753" y="385248"/>
                </a:cubicBezTo>
                <a:cubicBezTo>
                  <a:pt x="5579753" y="385248"/>
                  <a:pt x="8988394" y="345219"/>
                  <a:pt x="8988394" y="592396"/>
                </a:cubicBezTo>
                <a:cubicBezTo>
                  <a:pt x="8988394" y="592396"/>
                  <a:pt x="9199794" y="779529"/>
                  <a:pt x="8500656" y="839572"/>
                </a:cubicBezTo>
                <a:lnTo>
                  <a:pt x="3599784" y="1159801"/>
                </a:lnTo>
                <a:cubicBezTo>
                  <a:pt x="3599784" y="1159801"/>
                  <a:pt x="6850913" y="1066735"/>
                  <a:pt x="7026387" y="1199830"/>
                </a:cubicBezTo>
                <a:cubicBezTo>
                  <a:pt x="7026387" y="1199830"/>
                  <a:pt x="7505836" y="1372954"/>
                  <a:pt x="6676819" y="1640144"/>
                </a:cubicBezTo>
                <a:lnTo>
                  <a:pt x="0" y="3817819"/>
                </a:lnTo>
                <a:lnTo>
                  <a:pt x="0" y="2834850"/>
                </a:lnTo>
                <a:lnTo>
                  <a:pt x="6169736" y="1452010"/>
                </a:lnTo>
                <a:lnTo>
                  <a:pt x="3019472" y="1411981"/>
                </a:lnTo>
                <a:cubicBezTo>
                  <a:pt x="3019472" y="1411981"/>
                  <a:pt x="2042614" y="1051724"/>
                  <a:pt x="3783550" y="904619"/>
                </a:cubicBezTo>
                <a:cubicBezTo>
                  <a:pt x="3783550" y="904619"/>
                  <a:pt x="8435716" y="751509"/>
                  <a:pt x="8665079" y="637428"/>
                </a:cubicBezTo>
                <a:cubicBezTo>
                  <a:pt x="8665079" y="637428"/>
                  <a:pt x="8305837" y="497328"/>
                  <a:pt x="5413950" y="504333"/>
                </a:cubicBezTo>
                <a:cubicBezTo>
                  <a:pt x="5413950" y="504333"/>
                  <a:pt x="3442270" y="411266"/>
                  <a:pt x="4906867" y="151080"/>
                </a:cubicBezTo>
                <a:cubicBezTo>
                  <a:pt x="4906867" y="151080"/>
                  <a:pt x="6937959" y="-12114"/>
                  <a:pt x="8519461" y="719"/>
                </a:cubicBezTo>
                <a:close/>
              </a:path>
            </a:pathLst>
          </a:cu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70180" y="350520"/>
            <a:ext cx="546925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计划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6" name="图片 5" descr="创新实践时间线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15240" y="1741805"/>
            <a:ext cx="12192000" cy="31838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形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70180" y="350520"/>
            <a:ext cx="899922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目前的成果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" name="图片 1" descr="runtime for fp16 fp32 with size 2000000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490" y="2117090"/>
            <a:ext cx="7273925" cy="35712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462915" y="1118870"/>
            <a:ext cx="115639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比较相同优化下</a:t>
            </a:r>
            <a:r>
              <a:rPr lang="en-US" altLang="zh-CN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</a:t>
            </a:r>
            <a:r>
              <a:rPr lang="en-US" altLang="zh-CN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fp32</a:t>
            </a: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的运算速度</a:t>
            </a:r>
            <a:endParaRPr lang="en-US" altLang="zh-CN" sz="32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2019300" y="5953760"/>
            <a:ext cx="11563985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——</a:t>
            </a:r>
            <a:r>
              <a:rPr lang="zh-CN" altLang="en-US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所有测试均基于</a:t>
            </a:r>
            <a:r>
              <a:rPr lang="en-US" altLang="zh-CN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Khadas VIM4</a:t>
            </a:r>
            <a:r>
              <a:rPr lang="zh-CN" altLang="en-US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（</a:t>
            </a:r>
            <a:r>
              <a:rPr lang="en-US" altLang="zh-CN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CPU</a:t>
            </a:r>
            <a:r>
              <a:rPr lang="zh-CN" altLang="en-US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型号：四核Cortex-A76</a:t>
            </a:r>
            <a:r>
              <a:rPr lang="en-US" altLang="zh-CN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&amp; </a:t>
            </a:r>
            <a:r>
              <a:rPr lang="zh-CN" altLang="en-US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四核Cortex-A55）</a:t>
            </a:r>
            <a:endParaRPr lang="zh-CN" altLang="en-US" sz="22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形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70180" y="350520"/>
            <a:ext cx="899922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目前的成果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494030" y="1074420"/>
            <a:ext cx="115639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测试</a:t>
            </a:r>
            <a:r>
              <a:rPr lang="en-US" altLang="zh-CN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</a:t>
            </a:r>
            <a:r>
              <a:rPr lang="en-US" altLang="zh-CN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FP32</a:t>
            </a: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的精度差异</a:t>
            </a:r>
            <a:endParaRPr lang="en-US" altLang="zh-CN" sz="32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41375" y="2249170"/>
            <a:ext cx="3063875" cy="432054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497070" y="3856355"/>
            <a:ext cx="2800350" cy="11061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740650" y="3372485"/>
            <a:ext cx="3910330" cy="20739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034546" y="4649554"/>
              <a:ext cx="4122909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456589" y="40451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风险和挑战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形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70180" y="350520"/>
            <a:ext cx="899922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风险和挑战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494030" y="1074420"/>
            <a:ext cx="11563985" cy="1537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精度问题</a:t>
            </a:r>
            <a:endParaRPr lang="zh-CN" altLang="en-US" sz="32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仅有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10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位尾数，精度差于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FP32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6" name="图片 5" descr="fp16 and fp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838325" y="2612390"/>
            <a:ext cx="8515350" cy="1428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58520" y="4328795"/>
            <a:ext cx="3454400" cy="2082800"/>
          </a:xfrm>
          <a:prstGeom prst="rect">
            <a:avLst/>
          </a:prstGeom>
        </p:spPr>
      </p:pic>
      <p:sp>
        <p:nvSpPr>
          <p:cNvPr id="11" name="右箭头 10"/>
          <p:cNvSpPr/>
          <p:nvPr>
            <p:custDataLst>
              <p:tags r:id="rId11"/>
            </p:custDataLst>
          </p:nvPr>
        </p:nvSpPr>
        <p:spPr>
          <a:xfrm>
            <a:off x="4595495" y="4817110"/>
            <a:ext cx="2800350" cy="11061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678420" y="4478655"/>
            <a:ext cx="3473450" cy="17824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形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70180" y="350520"/>
            <a:ext cx="899922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风险和挑战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494030" y="1074420"/>
            <a:ext cx="11563985" cy="1537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数值溢出</a:t>
            </a:r>
            <a:endParaRPr lang="zh-CN" altLang="en-US" sz="32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8030" y="3915410"/>
            <a:ext cx="100088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占用内存少，可表示的数据范围远远小于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FP32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，易发生数据溢出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910" y="2941320"/>
            <a:ext cx="8649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有效动态范围：5.960464477539063e-08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~ 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65504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3910" y="1967230"/>
            <a:ext cx="109721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FP32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有效动态范围：1.401298464324817e-45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~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3.4028234663852886e+38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"/>
            <a:ext cx="12192000" cy="6858000"/>
          </a:xfrm>
          <a:prstGeom prst="rect">
            <a:avLst/>
          </a:prstGeom>
        </p:spPr>
      </p:pic>
      <p:pic>
        <p:nvPicPr>
          <p:cNvPr id="8" name="图形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70180" y="350520"/>
            <a:ext cx="899922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风险和挑战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494030" y="1074420"/>
            <a:ext cx="115639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硬件兼容问题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7375" y="2381250"/>
            <a:ext cx="68249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定义的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不能被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x86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架构的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CPU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识别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7375" y="3757295"/>
            <a:ext cx="1125728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对于较低版本的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架构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CPU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并不支持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SIMD</a:t>
            </a:r>
            <a:r>
              <a:rPr lang="zh-CN" altLang="en-US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（目前测试发现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armv8</a:t>
            </a:r>
            <a:r>
              <a:rPr lang="zh-CN" altLang="en-US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无法识别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SIMD</a:t>
            </a:r>
            <a:r>
              <a:rPr lang="zh-CN" altLang="en-US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指令）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911634"/>
            <a:ext cx="641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概述</a:t>
            </a:r>
            <a:endParaRPr lang="zh-CN" altLang="en-US" sz="2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2912175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OUTLINE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ea typeface="思源宋体 CN Heavy" panose="020209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0703" y="3281919"/>
            <a:ext cx="395102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altLang="zh-CN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作为跨平台、多语言支持的开源计算机视觉库，包含多种功能；</a:t>
            </a:r>
            <a:r>
              <a:rPr lang="en-US" altLang="zh-CN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</a:t>
            </a:r>
            <a:r>
              <a:rPr lang="zh-CN" altLang="en-US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作为其中一个模块，专门用于模型推理。为了拓展</a:t>
            </a:r>
            <a:r>
              <a:rPr lang="en-US" altLang="zh-CN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lang="zh-CN" altLang="en-US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模块的功能，我们尝试引入</a:t>
            </a:r>
            <a:r>
              <a:rPr lang="en-US" altLang="zh-CN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数据类型，以获得更好的推理表现。</a:t>
            </a:r>
            <a:endParaRPr lang="zh-CN" altLang="en-US" sz="20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170180" y="350520"/>
            <a:ext cx="899922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解决方法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494030" y="1074420"/>
            <a:ext cx="115639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混合精度运算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106805" y="1904365"/>
            <a:ext cx="98532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运算过程中使用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，提高运算速度；同时使用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FP32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以保证数据精度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494030" y="3264535"/>
            <a:ext cx="115639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使用宏定义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169670" y="4094480"/>
            <a:ext cx="98532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通过宏定义引入加速部分代码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75" name="图片 74" descr="图片包含 游戏机, 画&#10;&#10;描述已自动生成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  <a:endParaRPr kumimoji="0" lang="zh-CN" altLang="en-US" sz="36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553154" y="141079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97239" y="453238"/>
            <a:ext cx="3278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  <a:endParaRPr lang="zh-CN" altLang="en-US" sz="60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28601" y="2103845"/>
            <a:ext cx="2871213" cy="830997"/>
            <a:chOff x="6381926" y="2513807"/>
            <a:chExt cx="2871213" cy="830997"/>
          </a:xfrm>
        </p:grpSpPr>
        <p:sp>
          <p:nvSpPr>
            <p:cNvPr id="4" name="文本框 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壹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73001" y="2652872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背景介绍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397239" y="3164793"/>
            <a:ext cx="3186430" cy="830997"/>
            <a:chOff x="6381926" y="2513807"/>
            <a:chExt cx="3186430" cy="830997"/>
          </a:xfrm>
        </p:grpSpPr>
        <p:sp>
          <p:nvSpPr>
            <p:cNvPr id="16" name="文本框 15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贰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226476" y="2652872"/>
              <a:ext cx="234188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目标</a:t>
              </a:r>
              <a:r>
                <a:rPr lang="en-US" altLang="zh-CN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 &amp; </a:t>
              </a:r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计划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76299" y="4225741"/>
            <a:ext cx="3140075" cy="830997"/>
            <a:chOff x="6381926" y="2513807"/>
            <a:chExt cx="3140075" cy="830997"/>
          </a:xfrm>
        </p:grpSpPr>
        <p:sp>
          <p:nvSpPr>
            <p:cNvPr id="20" name="文本框 19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叁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25841" y="2652872"/>
              <a:ext cx="229616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风险和挑战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397239" y="5286688"/>
            <a:ext cx="2824858" cy="830997"/>
            <a:chOff x="6381926" y="2513807"/>
            <a:chExt cx="2824858" cy="830997"/>
          </a:xfrm>
        </p:grpSpPr>
        <p:sp>
          <p:nvSpPr>
            <p:cNvPr id="24" name="文本框 2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肆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226646" y="265350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总结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5" name="图形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4034546" y="4649554"/>
              <a:ext cx="4122909" cy="3683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4456589" y="40451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背景介绍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0" name="图形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9863" y="350558"/>
            <a:ext cx="387472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</a:t>
            </a:r>
            <a:endParaRPr lang="en-US" altLang="zh-CN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5937" y="1199198"/>
            <a:ext cx="11160126" cy="443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支持多种操作系统，包括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Windows, Linux,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Android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，可以在不同平台上开发和运行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OpenCV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支持多种编程语言，提供了包括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C/C++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、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Python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、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Java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和其他编程语言的接口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提供了丰富的计算机视觉工具和函数，包括图像处理、特征检测和提取、对象跟踪、物体识别等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在计算机视觉、图像处理、机器学习、自动驾驶等领域都有广泛的应用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69863" y="350558"/>
            <a:ext cx="387472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 DNN</a:t>
            </a:r>
            <a:endParaRPr lang="en-US" altLang="zh-CN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15937" y="1199198"/>
            <a:ext cx="11160126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 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模块提供了对深度学习模型的加载、推理等功能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 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模块提供了内建的</a:t>
            </a: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CPU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GPU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加速且无需依赖第三方库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 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模块是一个相对轻量级的组件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模块经过优化，具有高性能的特点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3" name="矩形: 圆角 189"/>
          <p:cNvSpPr/>
          <p:nvPr>
            <p:custDataLst>
              <p:tags r:id="rId7"/>
            </p:custDataLst>
          </p:nvPr>
        </p:nvSpPr>
        <p:spPr>
          <a:xfrm>
            <a:off x="170180" y="4379595"/>
            <a:ext cx="11835130" cy="1543685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91" name="文本框 190"/>
          <p:cNvSpPr txBox="1"/>
          <p:nvPr>
            <p:custDataLst>
              <p:tags r:id="rId8"/>
            </p:custDataLst>
          </p:nvPr>
        </p:nvSpPr>
        <p:spPr>
          <a:xfrm>
            <a:off x="515620" y="4598035"/>
            <a:ext cx="1096454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一些现代的</a:t>
            </a:r>
            <a:r>
              <a:rPr lang="en-US" altLang="zh-CN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CPU</a:t>
            </a:r>
            <a:r>
              <a:rPr lang="zh-CN" altLang="en-US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包括对</a:t>
            </a:r>
            <a:r>
              <a:rPr lang="en-US" altLang="zh-CN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FP16</a:t>
            </a:r>
            <a:r>
              <a:rPr lang="zh-CN" altLang="en-US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算数的硬件支持，这些可以用于加速深度学习推理，同时</a:t>
            </a:r>
            <a:r>
              <a:rPr lang="en-US" altLang="zh-CN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包括对于</a:t>
            </a:r>
            <a:r>
              <a:rPr lang="en-US" altLang="zh-CN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FP16</a:t>
            </a:r>
            <a:r>
              <a:rPr lang="zh-CN" altLang="en-US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数据格式的基本支持，但在</a:t>
            </a:r>
            <a:r>
              <a:rPr lang="en-US" altLang="zh-CN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中还没有</a:t>
            </a:r>
            <a:r>
              <a:rPr lang="en-US" altLang="zh-CN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FP16</a:t>
            </a:r>
            <a:r>
              <a:rPr lang="zh-CN" altLang="en-US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的计算路径。</a:t>
            </a:r>
            <a:endParaRPr lang="zh-CN" altLang="en-US" sz="2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69863" y="350558"/>
            <a:ext cx="387472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Float16</a:t>
            </a:r>
            <a:endParaRPr lang="en-US" altLang="zh-CN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375602" y="1199198"/>
            <a:ext cx="11160126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（半精度浮点数）是一种使用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位的浮点数数据类型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 bit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 bit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Exponent width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5 bits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Significand precision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10 bits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数据范围为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0" marR="0" lvl="1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[</a:t>
            </a:r>
            <a:r>
              <a:rPr lang="en-US" altLang="zh-CN" sz="24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-65504.0, -1.0*2^(-14)</a:t>
            </a:r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]</a:t>
            </a:r>
            <a:r>
              <a:rPr lang="en-US" altLang="zh-CN" sz="24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∪</a:t>
            </a:r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[</a:t>
            </a:r>
            <a:r>
              <a:rPr lang="en-US" altLang="zh-CN" sz="24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1.0*2^(-14), 65504.0</a:t>
            </a:r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]</a:t>
            </a:r>
            <a:endParaRPr lang="zh-CN" altLang="en-US" sz="2400" b="1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5" name="图片 4" descr="Float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76310" y="2049145"/>
            <a:ext cx="2959100" cy="16878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69863" y="350558"/>
            <a:ext cx="387472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Float16</a:t>
            </a:r>
            <a:endParaRPr lang="en-US" altLang="zh-CN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362267" y="1199198"/>
            <a:ext cx="11160126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的优势在于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内存效率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FP16仅使用2个字节存储，是FP32的一半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计算速度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在支持FP16运算的硬件上，FP16的运算比FP32</a:t>
            </a: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快</a:t>
            </a:r>
            <a:endParaRPr lang="zh-CN" altLang="en-US" sz="2000" dirty="0">
              <a:solidFill>
                <a:srgbClr val="8B7567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矩形: 圆角 189"/>
          <p:cNvSpPr/>
          <p:nvPr>
            <p:custDataLst>
              <p:tags r:id="rId6"/>
            </p:custDataLst>
          </p:nvPr>
        </p:nvSpPr>
        <p:spPr>
          <a:xfrm>
            <a:off x="170180" y="4867910"/>
            <a:ext cx="11835130" cy="1543685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浮点数运算在深度学习中占用大量资源，使用半精度浮点数可以减少内存带宽和计算需求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一些硬件加速器（如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NVIDIA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Tensor Cores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）针对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进行了优化</a:t>
            </a:r>
            <a:endParaRPr lang="zh-CN" altLang="en-US" sz="2000" b="1"/>
          </a:p>
        </p:txBody>
      </p:sp>
      <p:pic>
        <p:nvPicPr>
          <p:cNvPr id="11" name="图片 10" descr="compare runtime for no speed up mul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343775" y="1199515"/>
            <a:ext cx="4848225" cy="32308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形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169863" y="350558"/>
            <a:ext cx="387472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Float16</a:t>
            </a:r>
            <a:endParaRPr lang="en-US" altLang="zh-CN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375602" y="1199198"/>
            <a:ext cx="11160126" cy="3954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目前支持</a:t>
            </a: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CPU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GPU</a:t>
            </a:r>
            <a:endParaRPr lang="en-US" altLang="zh-CN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 GPU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GeForce</a:t>
            </a: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、</a:t>
            </a:r>
            <a:r>
              <a:rPr lang="en-US" altLang="zh-CN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Quadro</a:t>
            </a: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、</a:t>
            </a:r>
            <a:r>
              <a:rPr lang="en-US" altLang="zh-CN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Tesla</a:t>
            </a: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系列</a:t>
            </a:r>
            <a:endParaRPr lang="zh-CN" altLang="en-US" sz="2000" dirty="0">
              <a:solidFill>
                <a:srgbClr val="8B7567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方正黑体简体" panose="02000000000000000000" charset="-122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NVIDIA Volta</a:t>
            </a: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架构引入了</a:t>
            </a:r>
            <a:r>
              <a:rPr lang="en-US" altLang="zh-CN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Tensor Cores</a:t>
            </a: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，专门用于深度学习任务，可执行混合精度</a:t>
            </a: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运算</a:t>
            </a:r>
            <a:endParaRPr lang="zh-CN" altLang="en-US" sz="2000" dirty="0">
              <a:solidFill>
                <a:srgbClr val="8B7567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ARM CPU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ARM架构的一些CPU支持NEON SIMD指令集，可以执行FP16的运算</a:t>
            </a:r>
            <a:endParaRPr lang="zh-CN" altLang="en-US" sz="22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commondata" val="eyJoZGlkIjoiZWJjNTkwYzQ4NGZlYWRjZGFiOTljOGFlNDAwOGExZTEi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1796</Words>
  <Application>WPS 演示</Application>
  <PresentationFormat>宽屏</PresentationFormat>
  <Paragraphs>155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宋体</vt:lpstr>
      <vt:lpstr>Wingdings</vt:lpstr>
      <vt:lpstr>思源宋体 CN Heavy</vt:lpstr>
      <vt:lpstr>思源黑体 CN Light</vt:lpstr>
      <vt:lpstr>Open Sans</vt:lpstr>
      <vt:lpstr>Segoe Print</vt:lpstr>
      <vt:lpstr>思源宋体 CN</vt:lpstr>
      <vt:lpstr>华文中宋</vt:lpstr>
      <vt:lpstr>方正黑体简体</vt:lpstr>
      <vt:lpstr>黑体</vt:lpstr>
      <vt:lpstr>微软雅黑</vt:lpstr>
      <vt:lpstr>Arial Unicode MS</vt:lpstr>
      <vt:lpstr>Calibri</vt:lpstr>
      <vt:lpstr>等线</vt:lpstr>
      <vt:lpstr>已停用母版样式</vt:lpstr>
      <vt:lpstr>1_已停用母版样式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Key</cp:lastModifiedBy>
  <cp:revision>480</cp:revision>
  <dcterms:created xsi:type="dcterms:W3CDTF">2019-12-18T02:50:00Z</dcterms:created>
  <dcterms:modified xsi:type="dcterms:W3CDTF">2023-10-30T11:32:35Z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430A0B26423E4D189E6D66724E1CCF28_13</vt:lpwstr>
  </property>
  <property fmtid="{D5CDD505-2E9C-101B-9397-08002B2CF9AE}" pid="3" name="KSOProductBuildVer">
    <vt:lpwstr>2052-12.1.0.15712</vt:lpwstr>
  </property>
</Properties>
</file>